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4" r:id="rId9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18CEFFB-6ED9-47E4-A025-E2E96FB8626E}">
          <p14:sldIdLst>
            <p14:sldId id="256"/>
            <p14:sldId id="257"/>
            <p14:sldId id="258"/>
            <p14:sldId id="262"/>
            <p14:sldId id="259"/>
            <p14:sldId id="260"/>
            <p14:sldId id="263"/>
            <p14:sldId id="264"/>
          </p14:sldIdLst>
        </p14:section>
        <p14:section name="Раздел без заголовка" id="{42296A85-C71D-48F4-948F-AD54ECD30C2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81358" autoAdjust="0"/>
  </p:normalViewPr>
  <p:slideViewPr>
    <p:cSldViewPr snapToGrid="0">
      <p:cViewPr varScale="1">
        <p:scale>
          <a:sx n="56" d="100"/>
          <a:sy n="56" d="100"/>
        </p:scale>
        <p:origin x="1052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93F3E-C87D-4F4B-93C5-64043EF08AF9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27677-DBEE-4CD5-A651-67FC1D96D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09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7677-DBEE-4CD5-A651-67FC1D96D10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11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7677-DBEE-4CD5-A651-67FC1D96D10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333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7677-DBEE-4CD5-A651-67FC1D96D10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591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582401" y="5638800"/>
            <a:ext cx="6096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277601" y="5638800"/>
            <a:ext cx="3048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9201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sz="1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121920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" y="5638800"/>
            <a:ext cx="12192000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sz="18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 bwMode="white">
          <a:xfrm>
            <a:off x="11576308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0" y="5643132"/>
            <a:ext cx="1216469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sz="18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 bwMode="white">
          <a:xfrm>
            <a:off x="121920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 bwMode="white">
          <a:xfrm>
            <a:off x="1" y="5631204"/>
            <a:ext cx="18288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и"/>
          <p:cNvSpPr>
            <a:spLocks/>
          </p:cNvSpPr>
          <p:nvPr/>
        </p:nvSpPr>
        <p:spPr bwMode="white">
          <a:xfrm>
            <a:off x="276534" y="6032500"/>
            <a:ext cx="593344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429302" y="1600201"/>
            <a:ext cx="8331201" cy="2680127"/>
          </a:xfrm>
        </p:spPr>
        <p:txBody>
          <a:bodyPr>
            <a:noAutofit/>
          </a:bodyPr>
          <a:lstStyle>
            <a:lvl1pPr latinLnBrk="0">
              <a:defRPr lang="ru-RU"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9302" y="4344916"/>
            <a:ext cx="7518400" cy="1116085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ru-RU" sz="3200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ru-RU">
                <a:solidFill>
                  <a:schemeClr val="bg1"/>
                </a:solidFill>
              </a:defRPr>
            </a:lvl1pPr>
          </a:lstStyle>
          <a:p>
            <a:fld id="{33AEE80B-A801-4AEE-B6B0-F1B402E3031A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ru-RU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ru-RU">
                <a:solidFill>
                  <a:schemeClr val="bg1"/>
                </a:solidFill>
              </a:defRPr>
            </a:lvl1pPr>
          </a:lstStyle>
          <a:p>
            <a:fld id="{C62EAF29-B8B2-455C-AE30-FC33DB16A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2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ru-RU"/>
            </a:lvl5pPr>
            <a:lvl6pPr latinLnBrk="0">
              <a:defRPr lang="ru-RU"/>
            </a:lvl6pPr>
            <a:lvl7pPr latinLnBrk="0">
              <a:defRPr lang="ru-RU"/>
            </a:lvl7pPr>
            <a:lvl8pPr latinLnBrk="0">
              <a:defRPr lang="ru-RU"/>
            </a:lvl8pPr>
            <a:lvl9pPr latinLnBrk="0">
              <a:defRPr lang="ru-RU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E80B-A801-4AEE-B6B0-F1B402E3031A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AF29-B8B2-455C-AE30-FC33DB16A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09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ое назва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7304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7304" y="736219"/>
            <a:ext cx="609600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 bwMode="white">
          <a:xfrm>
            <a:off x="617304" y="736219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 bwMode="white">
          <a:xfrm>
            <a:off x="617304" y="1345819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и"/>
          <p:cNvSpPr>
            <a:spLocks/>
          </p:cNvSpPr>
          <p:nvPr/>
        </p:nvSpPr>
        <p:spPr bwMode="white">
          <a:xfrm rot="5400000">
            <a:off x="756336" y="898064"/>
            <a:ext cx="336023" cy="294174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 bwMode="white">
          <a:xfrm>
            <a:off x="61730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Вертикальное название 1"/>
          <p:cNvSpPr>
            <a:spLocks noGrp="1"/>
          </p:cNvSpPr>
          <p:nvPr>
            <p:ph type="title" orient="vert"/>
          </p:nvPr>
        </p:nvSpPr>
        <p:spPr>
          <a:xfrm>
            <a:off x="9602112" y="685800"/>
            <a:ext cx="1787992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99030" y="685800"/>
            <a:ext cx="7850643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E80B-A801-4AEE-B6B0-F1B402E3031A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AF29-B8B2-455C-AE30-FC33DB16A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03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ru-RU"/>
            </a:lvl5pPr>
            <a:lvl6pPr latinLnBrk="0">
              <a:defRPr lang="ru-RU"/>
            </a:lvl6pPr>
            <a:lvl7pPr latinLnBrk="0">
              <a:defRPr lang="ru-RU"/>
            </a:lvl7pPr>
            <a:lvl8pPr latinLnBrk="0">
              <a:defRPr lang="ru-RU"/>
            </a:lvl8pPr>
            <a:lvl9pPr latinLnBrk="0">
              <a:defRPr lang="ru-RU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E80B-A801-4AEE-B6B0-F1B402E3031A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AF29-B8B2-455C-AE30-FC33DB16A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22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1582401" y="5638800"/>
            <a:ext cx="6096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sz="1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1277601" y="5638800"/>
            <a:ext cx="3048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sz="1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216469" y="5638800"/>
            <a:ext cx="6096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sz="1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" y="5638800"/>
            <a:ext cx="12192000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sz="18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 bwMode="white">
          <a:xfrm>
            <a:off x="11576308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0" y="5643132"/>
            <a:ext cx="1216469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sz="1800" dirty="0"/>
          </a:p>
        </p:txBody>
      </p:sp>
      <p:sp>
        <p:nvSpPr>
          <p:cNvPr id="18" name="Пи"/>
          <p:cNvSpPr>
            <a:spLocks/>
          </p:cNvSpPr>
          <p:nvPr/>
        </p:nvSpPr>
        <p:spPr bwMode="white">
          <a:xfrm>
            <a:off x="276534" y="6032500"/>
            <a:ext cx="593344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cxnSp>
        <p:nvCxnSpPr>
          <p:cNvPr id="23" name="Прямая соединительная линия 22"/>
          <p:cNvCxnSpPr/>
          <p:nvPr/>
        </p:nvCxnSpPr>
        <p:spPr bwMode="white">
          <a:xfrm>
            <a:off x="1216469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1582401" y="0"/>
            <a:ext cx="6096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sz="18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1277601" y="0"/>
            <a:ext cx="3048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sz="1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219201" y="0"/>
            <a:ext cx="6096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sz="18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-2" y="0"/>
            <a:ext cx="121920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sz="1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0"/>
            <a:ext cx="12192000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sz="1800" dirty="0"/>
          </a:p>
        </p:txBody>
      </p:sp>
      <p:cxnSp>
        <p:nvCxnSpPr>
          <p:cNvPr id="31" name="Прямая соединительная линия 30"/>
          <p:cNvCxnSpPr/>
          <p:nvPr/>
        </p:nvCxnSpPr>
        <p:spPr bwMode="white">
          <a:xfrm>
            <a:off x="11576308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0" y="0"/>
            <a:ext cx="1216469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sz="180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 bwMode="white">
          <a:xfrm>
            <a:off x="1219202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ru-RU">
                <a:solidFill>
                  <a:schemeClr val="bg1"/>
                </a:solidFill>
              </a:defRPr>
            </a:lvl1pPr>
          </a:lstStyle>
          <a:p>
            <a:fld id="{33AEE80B-A801-4AEE-B6B0-F1B402E3031A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ru-RU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ru-RU">
                <a:solidFill>
                  <a:schemeClr val="bg1"/>
                </a:solidFill>
              </a:defRPr>
            </a:lvl1pPr>
          </a:lstStyle>
          <a:p>
            <a:fld id="{C62EAF29-B8B2-455C-AE30-FC33DB16AB9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99029" y="1600201"/>
            <a:ext cx="8285430" cy="2654064"/>
          </a:xfrm>
        </p:spPr>
        <p:txBody>
          <a:bodyPr anchor="b">
            <a:normAutofit/>
          </a:bodyPr>
          <a:lstStyle>
            <a:lvl1pPr algn="l" latinLnBrk="0">
              <a:defRPr lang="ru-RU" sz="54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9030" y="4259997"/>
            <a:ext cx="7266515" cy="1150203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ru-RU" sz="32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5188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93851" y="1600200"/>
            <a:ext cx="4815840" cy="4572000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63360" y="1600200"/>
            <a:ext cx="4815840" cy="4572000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 baseline="0"/>
            </a:lvl6pPr>
            <a:lvl7pPr latinLnBrk="0">
              <a:defRPr lang="ru-RU" sz="1800" baseline="0"/>
            </a:lvl7pPr>
            <a:lvl8pPr latinLnBrk="0">
              <a:defRPr lang="ru-RU" sz="1800" baseline="0"/>
            </a:lvl8pPr>
            <a:lvl9pPr latinLnBrk="0">
              <a:defRPr lang="ru-RU" sz="18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E80B-A801-4AEE-B6B0-F1B402E3031A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AF29-B8B2-455C-AE30-FC33DB16A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4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851" y="1499616"/>
            <a:ext cx="4820143" cy="938784"/>
          </a:xfrm>
        </p:spPr>
        <p:txBody>
          <a:bodyPr anchor="b">
            <a:noAutofit/>
          </a:bodyPr>
          <a:lstStyle>
            <a:lvl1pPr marL="0" indent="0" latinLnBrk="0">
              <a:spcBef>
                <a:spcPts val="0"/>
              </a:spcBef>
              <a:buNone/>
              <a:defRPr lang="ru-RU" sz="2400" b="0" cap="all" baseline="0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93851" y="2514707"/>
            <a:ext cx="4815840" cy="3657493"/>
          </a:xfrm>
        </p:spPr>
        <p:txBody>
          <a:bodyPr>
            <a:normAutofit/>
          </a:bodyPr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 baseline="0"/>
            </a:lvl8pPr>
            <a:lvl9pPr latinLnBrk="0">
              <a:defRPr lang="ru-RU" sz="16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9057" y="1499616"/>
            <a:ext cx="4820143" cy="938784"/>
          </a:xfrm>
        </p:spPr>
        <p:txBody>
          <a:bodyPr anchor="b">
            <a:noAutofit/>
          </a:bodyPr>
          <a:lstStyle>
            <a:lvl1pPr marL="0" indent="0" latinLnBrk="0">
              <a:spcBef>
                <a:spcPts val="0"/>
              </a:spcBef>
              <a:buNone/>
              <a:defRPr lang="ru-RU" sz="2400" b="0" cap="all" baseline="0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59057" y="2514600"/>
            <a:ext cx="4820143" cy="3655568"/>
          </a:xfrm>
        </p:spPr>
        <p:txBody>
          <a:bodyPr>
            <a:normAutofit/>
          </a:bodyPr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E80B-A801-4AEE-B6B0-F1B402E3031A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AF29-B8B2-455C-AE30-FC33DB16A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14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E80B-A801-4AEE-B6B0-F1B402E3031A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AF29-B8B2-455C-AE30-FC33DB16A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61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ые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6403" y="0"/>
            <a:ext cx="30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sz="1800" dirty="0"/>
          </a:p>
        </p:txBody>
      </p:sp>
      <p:cxnSp>
        <p:nvCxnSpPr>
          <p:cNvPr id="7" name="Прямая соединительная линия 6"/>
          <p:cNvCxnSpPr/>
          <p:nvPr/>
        </p:nvCxnSpPr>
        <p:spPr bwMode="white">
          <a:xfrm>
            <a:off x="61730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0972800" y="0"/>
            <a:ext cx="92286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95662" y="0"/>
            <a:ext cx="3048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sz="18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E80B-A801-4AEE-B6B0-F1B402E3031A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ru-RU">
                <a:solidFill>
                  <a:schemeClr val="bg1"/>
                </a:solidFill>
              </a:defRPr>
            </a:lvl1pPr>
          </a:lstStyle>
          <a:p>
            <a:fld id="{C62EAF29-B8B2-455C-AE30-FC33DB16A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62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21955" y="0"/>
            <a:ext cx="414879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sz="18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white">
          <a:xfrm>
            <a:off x="62195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sz="1800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 bwMode="white">
          <a:xfrm>
            <a:off x="1074520" y="381000"/>
            <a:ext cx="3294280" cy="1371600"/>
          </a:xfrm>
        </p:spPr>
        <p:txBody>
          <a:bodyPr anchor="b">
            <a:normAutofit/>
          </a:bodyPr>
          <a:lstStyle>
            <a:lvl1pPr algn="l" latinLnBrk="0">
              <a:defRPr lang="ru-RU"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600" y="482600"/>
            <a:ext cx="6197600" cy="5689600"/>
          </a:xfrm>
        </p:spPr>
        <p:txBody>
          <a:bodyPr>
            <a:normAutofit/>
          </a:bodyPr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 baseline="0"/>
            </a:lvl8pPr>
            <a:lvl9pPr latinLnBrk="0">
              <a:defRPr lang="ru-RU" sz="18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1074520" y="1828800"/>
            <a:ext cx="3294280" cy="4343400"/>
          </a:xfrm>
        </p:spPr>
        <p:txBody>
          <a:bodyPr>
            <a:normAutofit/>
          </a:bodyPr>
          <a:lstStyle>
            <a:lvl1pPr marL="0" indent="0" latinLnBrk="0">
              <a:buNone/>
              <a:defRPr lang="ru-RU" sz="20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E80B-A801-4AEE-B6B0-F1B402E3031A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AF29-B8B2-455C-AE30-FC33DB16A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36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76800" y="0"/>
            <a:ext cx="7018862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sz="1800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74520" y="381000"/>
            <a:ext cx="3294280" cy="1371600"/>
          </a:xfrm>
        </p:spPr>
        <p:txBody>
          <a:bodyPr anchor="b">
            <a:normAutofit/>
          </a:bodyPr>
          <a:lstStyle>
            <a:lvl1pPr algn="l" latinLnBrk="0">
              <a:defRPr lang="ru-RU"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1600" y="482600"/>
            <a:ext cx="6197600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latinLnBrk="0">
              <a:buNone/>
              <a:defRPr lang="ru-RU" sz="28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4520" y="1828800"/>
            <a:ext cx="3294280" cy="4343400"/>
          </a:xfrm>
        </p:spPr>
        <p:txBody>
          <a:bodyPr>
            <a:normAutofit/>
          </a:bodyPr>
          <a:lstStyle>
            <a:lvl1pPr marL="0" indent="0" latinLnBrk="0">
              <a:buNone/>
              <a:defRPr lang="ru-RU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E80B-A801-4AEE-B6B0-F1B402E3031A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AF29-B8B2-455C-AE30-FC33DB16AB9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 bwMode="white">
          <a:xfrm>
            <a:off x="1188296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21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7304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sz="1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7304" y="736219"/>
            <a:ext cx="609600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 bwMode="white">
          <a:xfrm>
            <a:off x="617304" y="736219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 bwMode="white">
          <a:xfrm>
            <a:off x="617304" y="1345819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и"/>
          <p:cNvSpPr>
            <a:spLocks/>
          </p:cNvSpPr>
          <p:nvPr/>
        </p:nvSpPr>
        <p:spPr bwMode="white">
          <a:xfrm>
            <a:off x="756292" y="898103"/>
            <a:ext cx="336111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 bwMode="white">
          <a:xfrm>
            <a:off x="61730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852" y="1600200"/>
            <a:ext cx="9785349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81600" y="6356352"/>
            <a:ext cx="1219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33AEE80B-A801-4AEE-B6B0-F1B402E3031A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597652" y="6356352"/>
            <a:ext cx="397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69601" y="635635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C62EAF29-B8B2-455C-AE30-FC33DB16A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29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2000">
              <a:srgbClr val="DCE1E6"/>
            </a:gs>
            <a:gs pos="63492">
              <a:srgbClr val="D8DEE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7320" y="195352"/>
            <a:ext cx="107213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ctr"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ОБЩЕОБРАЗОВАТЕЛЬНОЕ УЧРЕЖДЕНИЕ</a:t>
            </a:r>
            <a:r>
              <a:rPr lang="en-US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«СОШ № 150 г. Челябинска»</a:t>
            </a:r>
            <a:endParaRPr lang="ru-RU" sz="1200" dirty="0" smtClean="0"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90170" algn="ctr"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454001,  г. Челябинск, ул. 250-летия Челябинска, 7, тел./факс 795-85-38(42), e-</a:t>
            </a:r>
            <a:r>
              <a:rPr lang="ru-RU" sz="105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mail</a:t>
            </a: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sch150.chel@mail.ru</a:t>
            </a:r>
          </a:p>
          <a:p>
            <a:pPr marL="90170" algn="ctr">
              <a:spcAft>
                <a:spcPts val="0"/>
              </a:spcAft>
            </a:pPr>
            <a:endParaRPr lang="ru-RU" sz="105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2604" y="6243558"/>
            <a:ext cx="10319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Челябинск, 2025 г.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2704"/>
            <a:ext cx="1283208" cy="12252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68830" y="1028700"/>
            <a:ext cx="947374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«Векторы»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курсе математики основной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</a:p>
          <a:p>
            <a:pPr algn="ctr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Е.А. Черняева,</a:t>
            </a:r>
          </a:p>
          <a:p>
            <a:pPr algn="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заместителя директора по информатизации </a:t>
            </a:r>
          </a:p>
          <a:p>
            <a:pPr algn="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4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7320" y="195352"/>
            <a:ext cx="107213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ctr"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ОБЩЕОБРАЗОВАТЕЛЬНОЕ УЧРЕЖДЕНИЕ</a:t>
            </a:r>
            <a:r>
              <a:rPr lang="en-US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«СОШ № 150 г. Челябинска»</a:t>
            </a:r>
            <a:endParaRPr lang="ru-RU" sz="1200" dirty="0" smtClean="0"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90170" algn="ctr"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454001,  г. Челябинск, ул. 250-летия Челябинска, 7, тел./факс 795-85-38(42), e-</a:t>
            </a:r>
            <a:r>
              <a:rPr lang="ru-RU" sz="105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mail</a:t>
            </a: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sch150.chel@mail.ru</a:t>
            </a:r>
          </a:p>
          <a:p>
            <a:pPr marL="90170" algn="ctr">
              <a:spcAft>
                <a:spcPts val="0"/>
              </a:spcAft>
            </a:pPr>
            <a:endParaRPr lang="ru-RU" sz="105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2604" y="6243558"/>
            <a:ext cx="10319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Челябинск, 2025 г.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2704"/>
            <a:ext cx="1283208" cy="12252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69711" y="889347"/>
            <a:ext cx="6288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9 класс.  Геометрия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64" y="919723"/>
            <a:ext cx="2810500" cy="28775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157" y="1444843"/>
            <a:ext cx="1798476" cy="27373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1898" y="2990840"/>
            <a:ext cx="1731414" cy="30665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5739" y="1237734"/>
            <a:ext cx="2755631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1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7320" y="195352"/>
            <a:ext cx="107213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ctr"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ОБЩЕОБРАЗОВАТЕЛЬНОЕ УЧРЕЖДЕНИЕ</a:t>
            </a:r>
            <a:r>
              <a:rPr lang="en-US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«СОШ № 150 г. Челябинска»</a:t>
            </a:r>
            <a:endParaRPr lang="ru-RU" sz="1200" dirty="0" smtClean="0"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90170" algn="ctr"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454001,  г. Челябинск, ул. 250-летия Челябинска, 7, тел./факс 795-85-38(42), e-</a:t>
            </a:r>
            <a:r>
              <a:rPr lang="ru-RU" sz="105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mail</a:t>
            </a: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sch150.chel@mail.ru</a:t>
            </a:r>
          </a:p>
          <a:p>
            <a:pPr marL="90170" algn="ctr">
              <a:spcAft>
                <a:spcPts val="0"/>
              </a:spcAft>
            </a:pPr>
            <a:endParaRPr lang="ru-RU" sz="105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2604" y="6243558"/>
            <a:ext cx="10319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Челябинск, 2025 г.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2704"/>
            <a:ext cx="1283208" cy="12252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56766" y="601249"/>
            <a:ext cx="6653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Содержание обучения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04372" y="1201413"/>
            <a:ext cx="4008329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Базовый </a:t>
            </a:r>
            <a:r>
              <a:rPr lang="ru-RU" b="1" dirty="0" smtClean="0"/>
              <a:t>уровень</a:t>
            </a:r>
          </a:p>
          <a:p>
            <a:pPr algn="just"/>
            <a:r>
              <a:rPr lang="ru-RU" dirty="0"/>
              <a:t>Вектор, длина (модуль) вектора, </a:t>
            </a:r>
            <a:r>
              <a:rPr lang="ru-RU" dirty="0" err="1"/>
              <a:t>сонаправленные</a:t>
            </a:r>
            <a:r>
              <a:rPr lang="ru-RU" dirty="0"/>
              <a:t> векторы, противоположно направленные векторы, </a:t>
            </a:r>
            <a:r>
              <a:rPr lang="ru-RU" dirty="0" err="1"/>
              <a:t>коллинеарность</a:t>
            </a:r>
            <a:r>
              <a:rPr lang="ru-RU" dirty="0"/>
              <a:t> векторов, равенство векторов, операции над векторами. Разложение вектора по двум неколлинеарным векторам. Координаты вектора. Скалярное произведение векторов, применение для нахождения длин и углов. Декартовы координаты на плоскости. Метод координат и его применение.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13118" y="1124468"/>
            <a:ext cx="5596137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Углубленный </a:t>
            </a:r>
            <a:r>
              <a:rPr lang="ru-RU" b="1" dirty="0" smtClean="0"/>
              <a:t>уровень</a:t>
            </a:r>
          </a:p>
          <a:p>
            <a:pPr algn="just"/>
            <a:r>
              <a:rPr lang="ru-RU" dirty="0"/>
              <a:t>Векторы </a:t>
            </a:r>
            <a:r>
              <a:rPr lang="ru-RU" dirty="0" err="1"/>
              <a:t>Векторы</a:t>
            </a:r>
            <a:r>
              <a:rPr lang="ru-RU" dirty="0"/>
              <a:t> на плоскости. Сложение и вычитание векторов – правила треугольника и параллелограмма. Умножение вектора на число. Координаты вектора. Сложение и вычитание векторов, умножение вектора на число в координатах. Применение векторов в физике, центр масс. Понятие о базисе (на плоскости). Разложения векторов по базису. Скалярное произведение векторов, геометрический смысл и выражение в декартовых координатах. Дистрибутивность скалярного произведения. Скалярное произведение и проецирование. Применение скалярного произведения векторов для нахождения длин и углов. Решение геометрических задач с помощью скалярного произведения.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5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7320" y="195352"/>
            <a:ext cx="107213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ctr"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ОБЩЕОБРАЗОВАТЕЛЬНОЕ УЧРЕЖДЕНИЕ</a:t>
            </a:r>
            <a:r>
              <a:rPr lang="en-US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«СОШ № 150 г. Челябинска»</a:t>
            </a:r>
            <a:endParaRPr lang="ru-RU" sz="1200" dirty="0" smtClean="0"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90170" algn="ctr"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454001,  г. Челябинск, ул. 250-летия Челябинска, 7, тел./факс 795-85-38(42), e-</a:t>
            </a:r>
            <a:r>
              <a:rPr lang="ru-RU" sz="105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mail</a:t>
            </a: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sch150.chel@mail.ru</a:t>
            </a:r>
          </a:p>
          <a:p>
            <a:pPr marL="90170" algn="ctr">
              <a:spcAft>
                <a:spcPts val="0"/>
              </a:spcAft>
            </a:pPr>
            <a:endParaRPr lang="ru-RU" sz="105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2604" y="6243558"/>
            <a:ext cx="10319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Челябинск, 2025 г.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2704"/>
            <a:ext cx="1283208" cy="12252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56766" y="601249"/>
            <a:ext cx="6653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Предметные результаты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04372" y="1201413"/>
            <a:ext cx="4008329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Базовый </a:t>
            </a:r>
            <a:r>
              <a:rPr lang="ru-RU" b="1" dirty="0" smtClean="0"/>
              <a:t>уровень</a:t>
            </a:r>
          </a:p>
          <a:p>
            <a:pPr algn="just"/>
            <a:r>
              <a:rPr lang="ru-RU" dirty="0"/>
              <a:t>Пользоваться векторами, понимать их геометрический и физический смысл, применять их в решении геометрических и физических задач. Применять скалярное произведение векторов для нахождения длин и углов. </a:t>
            </a:r>
          </a:p>
          <a:p>
            <a:pPr algn="just"/>
            <a:r>
              <a:rPr lang="ru-RU" b="1" dirty="0"/>
              <a:t>Пользоваться методом координат на плоскости, применять его в решении геометрических и практических </a:t>
            </a:r>
            <a:r>
              <a:rPr lang="ru-RU" b="1" dirty="0" smtClean="0"/>
              <a:t>задач.</a:t>
            </a:r>
            <a:endParaRPr lang="ru-RU" b="1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13118" y="1124468"/>
            <a:ext cx="5596137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Углубленный </a:t>
            </a:r>
            <a:r>
              <a:rPr lang="ru-RU" b="1" dirty="0" smtClean="0"/>
              <a:t>уровень</a:t>
            </a:r>
          </a:p>
          <a:p>
            <a:pPr algn="just"/>
            <a:r>
              <a:rPr lang="ru-RU" dirty="0"/>
              <a:t>Владеть понятием вектора. Уметь складывать и вычитать векторы, умножать на число, владеть правилами треугольника и параллелограмма. …</a:t>
            </a:r>
          </a:p>
          <a:p>
            <a:pPr algn="just"/>
            <a:r>
              <a:rPr lang="ru-RU" dirty="0"/>
              <a:t>Иметь представление о базисе (на плоскости). </a:t>
            </a:r>
          </a:p>
          <a:p>
            <a:pPr algn="just"/>
            <a:r>
              <a:rPr lang="ru-RU" dirty="0"/>
              <a:t>Раскладывать векторы по базису. </a:t>
            </a:r>
          </a:p>
          <a:p>
            <a:pPr algn="just"/>
            <a:r>
              <a:rPr lang="ru-RU" b="1" dirty="0"/>
              <a:t>Раскладывать векторы сил с помощью проецирования и тригонометрических соотношений. Применять полученные знания в простейших физических задачах. </a:t>
            </a:r>
          </a:p>
          <a:p>
            <a:pPr algn="just"/>
            <a:r>
              <a:rPr lang="ru-RU" dirty="0"/>
              <a:t>Владеть понятием скалярного произведения векторов, ….</a:t>
            </a:r>
          </a:p>
          <a:p>
            <a:pPr algn="just"/>
            <a:r>
              <a:rPr lang="ru-RU" dirty="0"/>
              <a:t>Решать геометрические задачи с помощью скалярного произведения. </a:t>
            </a:r>
          </a:p>
          <a:p>
            <a:pPr algn="just"/>
            <a:r>
              <a:rPr lang="ru-RU" b="1" dirty="0"/>
              <a:t>Использовать скалярное произведение векторов в алгебраических и физических </a:t>
            </a:r>
            <a:r>
              <a:rPr lang="ru-RU" b="1" dirty="0" smtClean="0"/>
              <a:t>задачах.</a:t>
            </a:r>
            <a:endParaRPr lang="ru-RU" b="1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19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7320" y="195352"/>
            <a:ext cx="107213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ctr"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ОБЩЕОБРАЗОВАТЕЛЬНОЕ УЧРЕЖДЕНИЕ</a:t>
            </a:r>
            <a:r>
              <a:rPr lang="en-US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«СОШ № 150 г. Челябинска»</a:t>
            </a:r>
            <a:endParaRPr lang="ru-RU" sz="1200" dirty="0" smtClean="0"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90170" algn="ctr"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454001,  г. Челябинск, ул. 250-летия Челябинска, 7, тел./факс 795-85-38(42), e-</a:t>
            </a:r>
            <a:r>
              <a:rPr lang="ru-RU" sz="105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mail</a:t>
            </a: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sch150.chel@mail.ru</a:t>
            </a:r>
          </a:p>
          <a:p>
            <a:pPr marL="90170" algn="ctr">
              <a:spcAft>
                <a:spcPts val="0"/>
              </a:spcAft>
            </a:pPr>
            <a:endParaRPr lang="ru-RU" sz="105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2604" y="6243558"/>
            <a:ext cx="10319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Челябинск, 2025 г.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2704"/>
            <a:ext cx="1283208" cy="1225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179" y="2447446"/>
            <a:ext cx="1792379" cy="27373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0619" y="712050"/>
            <a:ext cx="5362658" cy="35985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8645" y="4312805"/>
            <a:ext cx="5362658" cy="263979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503123" y="795516"/>
            <a:ext cx="36325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Геометрия. 9 </a:t>
            </a:r>
            <a:r>
              <a:rPr lang="ru-RU" sz="2000" b="1" dirty="0" smtClean="0"/>
              <a:t>класс. </a:t>
            </a:r>
            <a:r>
              <a:rPr lang="ru-RU" sz="2000" b="1" dirty="0"/>
              <a:t>Мерзляк А.Г., 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Полонский </a:t>
            </a:r>
            <a:r>
              <a:rPr lang="ru-RU" sz="2000" b="1" dirty="0"/>
              <a:t>В.Б., 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Якир </a:t>
            </a:r>
            <a:r>
              <a:rPr lang="ru-RU" sz="2000" b="1" dirty="0"/>
              <a:t>М.С.</a:t>
            </a:r>
          </a:p>
        </p:txBody>
      </p:sp>
    </p:spTree>
    <p:extLst>
      <p:ext uri="{BB962C8B-B14F-4D97-AF65-F5344CB8AC3E}">
        <p14:creationId xmlns:p14="http://schemas.microsoft.com/office/powerpoint/2010/main" val="172961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7320" y="195352"/>
            <a:ext cx="107213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ctr"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ОБЩЕОБРАЗОВАТЕЛЬНОЕ УЧРЕЖДЕНИЕ</a:t>
            </a:r>
            <a:r>
              <a:rPr lang="en-US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«СОШ № 150 г. Челябинска»</a:t>
            </a:r>
            <a:endParaRPr lang="ru-RU" sz="1200" dirty="0" smtClean="0"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90170" algn="ctr"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454001,  г. Челябинск, ул. 250-летия Челябинска, 7, тел./факс 795-85-38(42), e-</a:t>
            </a:r>
            <a:r>
              <a:rPr lang="ru-RU" sz="105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mail</a:t>
            </a: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sch150.chel@mail.ru</a:t>
            </a:r>
          </a:p>
          <a:p>
            <a:pPr marL="90170" algn="ctr">
              <a:spcAft>
                <a:spcPts val="0"/>
              </a:spcAft>
            </a:pPr>
            <a:endParaRPr lang="ru-RU" sz="105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2604" y="6243558"/>
            <a:ext cx="10319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Челябинск, 2025 г.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2704"/>
            <a:ext cx="1283208" cy="12252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77863" y="795517"/>
            <a:ext cx="30062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Геометрия. 7-9 класс. Учебник </a:t>
            </a:r>
            <a:r>
              <a:rPr lang="ru-RU" sz="2000" b="1" dirty="0" smtClean="0"/>
              <a:t>–</a:t>
            </a:r>
          </a:p>
          <a:p>
            <a:pPr algn="just"/>
            <a:r>
              <a:rPr lang="ru-RU" sz="2000" b="1" dirty="0" err="1" smtClean="0"/>
              <a:t>Атанасян</a:t>
            </a:r>
            <a:r>
              <a:rPr lang="ru-RU" sz="2000" b="1" dirty="0" smtClean="0"/>
              <a:t> </a:t>
            </a:r>
            <a:r>
              <a:rPr lang="ru-RU" sz="2000" b="1" dirty="0"/>
              <a:t>Л.С., Бутузов В.Ф., Кадомцев С.Б. и др., М. 2023 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460" y="2931894"/>
            <a:ext cx="1725318" cy="3066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2362" y="709185"/>
            <a:ext cx="6959835" cy="29202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1" y="3629422"/>
            <a:ext cx="6798696" cy="8596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4940" y="4541319"/>
            <a:ext cx="6707256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6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7320" y="195352"/>
            <a:ext cx="107213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ctr"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ОБЩЕОБРАЗОВАТЕЛЬНОЕ УЧРЕЖДЕНИЕ</a:t>
            </a:r>
            <a:r>
              <a:rPr lang="en-US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«СОШ № 150 г. Челябинска»</a:t>
            </a:r>
            <a:endParaRPr lang="ru-RU" sz="1200" dirty="0" smtClean="0"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90170" algn="ctr"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454001,  г. Челябинск, ул. 250-летия Челябинска, 7, тел./факс 795-85-38(42), e-</a:t>
            </a:r>
            <a:r>
              <a:rPr lang="ru-RU" sz="105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mail</a:t>
            </a: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sch150.chel@mail.ru</a:t>
            </a:r>
          </a:p>
          <a:p>
            <a:pPr marL="90170" algn="ctr">
              <a:spcAft>
                <a:spcPts val="0"/>
              </a:spcAft>
            </a:pPr>
            <a:endParaRPr lang="ru-RU" sz="105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2604" y="6243558"/>
            <a:ext cx="10319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Челябинск, 2025 г.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2704"/>
            <a:ext cx="1283208" cy="12252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77863" y="795517"/>
            <a:ext cx="30062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Геометрия. 7-9 класс. Учебник </a:t>
            </a:r>
            <a:r>
              <a:rPr lang="ru-RU" sz="2000" b="1" dirty="0" smtClean="0"/>
              <a:t>–</a:t>
            </a:r>
          </a:p>
          <a:p>
            <a:pPr algn="just"/>
            <a:r>
              <a:rPr lang="ru-RU" sz="2000" b="1" dirty="0" err="1" smtClean="0"/>
              <a:t>Атанасян</a:t>
            </a:r>
            <a:r>
              <a:rPr lang="ru-RU" sz="2000" b="1" dirty="0" smtClean="0"/>
              <a:t> </a:t>
            </a:r>
            <a:r>
              <a:rPr lang="ru-RU" sz="2000" b="1" dirty="0"/>
              <a:t>Л.С., Бутузов В.Ф., Кадомцев С.Б. и др., М. 2023 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460" y="2931894"/>
            <a:ext cx="1725318" cy="3066554"/>
          </a:xfrm>
          <a:prstGeom prst="rect">
            <a:avLst/>
          </a:prstGeom>
        </p:spPr>
      </p:pic>
      <p:pic>
        <p:nvPicPr>
          <p:cNvPr id="11" name="Picture 12"/>
          <p:cNvPicPr>
            <a:picLocks/>
          </p:cNvPicPr>
          <p:nvPr/>
        </p:nvPicPr>
        <p:blipFill>
          <a:blip r:embed="rId4" cstate="print"/>
          <a:stretch/>
        </p:blipFill>
        <p:spPr>
          <a:xfrm>
            <a:off x="5148197" y="795516"/>
            <a:ext cx="6588691" cy="58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4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7320" y="195352"/>
            <a:ext cx="107213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ctr"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ОБЩЕОБРАЗОВАТЕЛЬНОЕ УЧРЕЖДЕНИЕ</a:t>
            </a:r>
            <a:r>
              <a:rPr lang="en-US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«СОШ № 150 г. Челябинска»</a:t>
            </a:r>
            <a:endParaRPr lang="ru-RU" sz="1200" dirty="0" smtClean="0"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90170" algn="ctr"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454001,  г. Челябинск, ул. 250-летия Челябинска, 7, тел./факс 795-85-38(42), e-</a:t>
            </a:r>
            <a:r>
              <a:rPr lang="ru-RU" sz="105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mail</a:t>
            </a: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sch150.chel@mail.ru</a:t>
            </a:r>
          </a:p>
          <a:p>
            <a:pPr marL="90170" algn="ctr">
              <a:spcAft>
                <a:spcPts val="0"/>
              </a:spcAft>
            </a:pPr>
            <a:endParaRPr lang="ru-RU" sz="105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2604" y="6243558"/>
            <a:ext cx="10319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Челябинск, 2025 г.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2704"/>
            <a:ext cx="1283208" cy="1225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280" y="926926"/>
            <a:ext cx="7357400" cy="6812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326" y="4205288"/>
            <a:ext cx="2792875" cy="25300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326" y="1608167"/>
            <a:ext cx="2663718" cy="259712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411244" y="1739577"/>
            <a:ext cx="63506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Крайне </a:t>
            </a:r>
            <a:r>
              <a:rPr lang="ru-RU" sz="2400" dirty="0"/>
              <a:t>важно подчёркивать связи геометрии с другими учебными предметами, мотивировать использовать определения геометрических фигур и понятий, демонстрировать применение полученных умений в физике и технике. </a:t>
            </a:r>
          </a:p>
          <a:p>
            <a:pPr algn="just"/>
            <a:r>
              <a:rPr lang="ru-RU" sz="2400" dirty="0"/>
              <a:t>	Эти связи наиболее ярко видны в темах «Векторы», «Тригонометрические соотношения», «Метод координат» и «Теорема Пифагора».</a:t>
            </a:r>
          </a:p>
        </p:txBody>
      </p:sp>
    </p:spTree>
    <p:extLst>
      <p:ext uri="{BB962C8B-B14F-4D97-AF65-F5344CB8AC3E}">
        <p14:creationId xmlns:p14="http://schemas.microsoft.com/office/powerpoint/2010/main" val="27052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матика: 16x9">
  <a:themeElements>
    <a:clrScheme name="Математика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tf00001014</Template>
  <TotalTime>2187</TotalTime>
  <Words>691</Words>
  <Application>Microsoft Office PowerPoint</Application>
  <PresentationFormat>Широкоэкранный</PresentationFormat>
  <Paragraphs>105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Euphemia</vt:lpstr>
      <vt:lpstr>Times New Roman</vt:lpstr>
      <vt:lpstr>Математика: 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Юлия Борисовна</cp:lastModifiedBy>
  <cp:revision>225</cp:revision>
  <cp:lastPrinted>2019-01-24T05:40:47Z</cp:lastPrinted>
  <dcterms:created xsi:type="dcterms:W3CDTF">2018-09-05T14:42:51Z</dcterms:created>
  <dcterms:modified xsi:type="dcterms:W3CDTF">2025-02-07T07:00:25Z</dcterms:modified>
</cp:coreProperties>
</file>